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30" r:id="rId1"/>
  </p:sldMasterIdLst>
  <p:sldIdLst>
    <p:sldId id="256" r:id="rId2"/>
    <p:sldId id="285" r:id="rId3"/>
    <p:sldId id="277" r:id="rId4"/>
    <p:sldId id="280" r:id="rId5"/>
    <p:sldId id="286" r:id="rId6"/>
    <p:sldId id="287" r:id="rId7"/>
    <p:sldId id="283" r:id="rId8"/>
    <p:sldId id="282" r:id="rId9"/>
    <p:sldId id="288" r:id="rId10"/>
    <p:sldId id="289" r:id="rId11"/>
    <p:sldId id="293" r:id="rId12"/>
    <p:sldId id="291" r:id="rId13"/>
    <p:sldId id="28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9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15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6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1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0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11/28/18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0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2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3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51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04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32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11/28/18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5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5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dcpsc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hyperlink" Target="http://www.dcgridmod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447" y="1111623"/>
            <a:ext cx="11320744" cy="987757"/>
          </a:xfrm>
        </p:spPr>
        <p:txBody>
          <a:bodyPr/>
          <a:lstStyle/>
          <a:p>
            <a:pPr algn="ctr"/>
            <a:b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PJM Footprint ROundtable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0916" y="3191027"/>
            <a:ext cx="6596743" cy="83099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Grid Modernization in PJM States: Enabling the Grid, Utility and Prosumer of the Future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24650" y="5113671"/>
            <a:ext cx="3457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Betty Ann Kane, Chairman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DC Public Service Commission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November 29, 2018</a:t>
            </a:r>
          </a:p>
        </p:txBody>
      </p:sp>
    </p:spTree>
    <p:extLst>
      <p:ext uri="{BB962C8B-B14F-4D97-AF65-F5344CB8AC3E}">
        <p14:creationId xmlns:p14="http://schemas.microsoft.com/office/powerpoint/2010/main" val="1026578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dcwater.com/sites/default/files/View2-Edit.jpg">
            <a:extLst>
              <a:ext uri="{FF2B5EF4-FFF2-40B4-BE49-F238E27FC236}">
                <a16:creationId xmlns:a16="http://schemas.microsoft.com/office/drawing/2014/main" id="{CFD900FE-7752-4F63-8122-FCC121EC9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430EEA-A98F-4F0F-8FB1-9E56181FC77A}"/>
              </a:ext>
            </a:extLst>
          </p:cNvPr>
          <p:cNvSpPr/>
          <p:nvPr/>
        </p:nvSpPr>
        <p:spPr>
          <a:xfrm>
            <a:off x="1524001" y="51435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Alternative energy will be supplied by an innovative sewer heat recovery system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267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758323-1604-4F66-A671-48EC9E1F6699}"/>
              </a:ext>
            </a:extLst>
          </p:cNvPr>
          <p:cNvSpPr/>
          <p:nvPr/>
        </p:nvSpPr>
        <p:spPr>
          <a:xfrm>
            <a:off x="233082" y="5423647"/>
            <a:ext cx="1172583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Companies Launch Plan To Capture Methane From Hog Manure Lagoons.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5942C47F-E40F-472F-AFC6-1F2F07ED7764}"/>
              </a:ext>
            </a:extLst>
          </p:cNvPr>
          <p:cNvSpPr txBox="1"/>
          <p:nvPr/>
        </p:nvSpPr>
        <p:spPr>
          <a:xfrm>
            <a:off x="555811" y="5898759"/>
            <a:ext cx="10793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Smithfield and Dominion join to capture methane emissions </a:t>
            </a:r>
          </a:p>
          <a:p>
            <a:pPr algn="ctr" fontAlgn="base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that contribute to climate change.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0BCED-DF0B-4D64-A471-730B9F4E9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880" y="0"/>
            <a:ext cx="8554241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3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2254FB-9D0D-466A-AA7E-FEA20B588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2" b="91944" l="9801" r="89915">
                        <a14:foregroundMark x1="38636" y1="9444" x2="46307" y2="9444"/>
                        <a14:foregroundMark x1="46307" y1="9444" x2="56960" y2="8611"/>
                        <a14:foregroundMark x1="43892" y1="76389" x2="47443" y2="83194"/>
                        <a14:foregroundMark x1="47443" y1="83194" x2="55256" y2="919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3200" y="0"/>
            <a:ext cx="670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0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C9C59-06D3-4E65-9CC1-06B60FB91D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60034" y="1756148"/>
            <a:ext cx="8885237" cy="135413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Public Service Commission of the District of Columbia</a:t>
            </a:r>
          </a:p>
          <a:p>
            <a:pPr marL="0" indent="0" algn="ctr">
              <a:buNone/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1325 G Street, NW, Suite 800</a:t>
            </a:r>
          </a:p>
          <a:p>
            <a:pPr marL="0" indent="0" algn="ctr">
              <a:buNone/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Washington, D.C.  20005</a:t>
            </a:r>
          </a:p>
          <a:p>
            <a:pPr marL="0" indent="0" algn="ctr">
              <a:buNone/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(202) 626-5100</a:t>
            </a:r>
          </a:p>
          <a:p>
            <a:pPr marL="0" indent="0" algn="ctr">
              <a:buNone/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www.dcpsc.org</a:t>
            </a: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</p:txBody>
      </p:sp>
      <p:pic>
        <p:nvPicPr>
          <p:cNvPr id="4" name="Picture 2" descr="https://dcpsc.org/getmedia/78956a5e-e15a-4c13-b4af-7d1a00d837fd/MEDSISBRAND_2.aspx?width=260&amp;height=260">
            <a:extLst>
              <a:ext uri="{FF2B5EF4-FFF2-40B4-BE49-F238E27FC236}">
                <a16:creationId xmlns:a16="http://schemas.microsoft.com/office/drawing/2014/main" id="{B4A880E1-42D1-4077-9637-1358B893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30" y="4093968"/>
            <a:ext cx="2390446" cy="239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FDA3BC-0CBE-47B7-A7A1-04C3BF2E119C}"/>
              </a:ext>
            </a:extLst>
          </p:cNvPr>
          <p:cNvSpPr/>
          <p:nvPr/>
        </p:nvSpPr>
        <p:spPr>
          <a:xfrm>
            <a:off x="2718900" y="5289191"/>
            <a:ext cx="6618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www.dcgridmod.com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CEC4F7-B275-4F11-BF05-63B8604172E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6569" y="318797"/>
            <a:ext cx="1243177" cy="124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2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441F9-5235-4547-BA31-3330579B8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717715"/>
            <a:ext cx="92202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DC PSC Interests and Initiatives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B33BA-C12A-46C4-BD19-F3A5C800B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717" y="2327059"/>
            <a:ext cx="7772400" cy="4050792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Retail Choice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Rooftop Solar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Advanced Metering Infrastructure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Distribution Automation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Renewable Portfolio Standards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14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" t="24219" r="58336" b="34114"/>
          <a:stretch/>
        </p:blipFill>
        <p:spPr bwMode="auto">
          <a:xfrm>
            <a:off x="1688557" y="2733675"/>
            <a:ext cx="8814887" cy="39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8557" y="227201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Total Number of Solar Energy Systems Cont.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117574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STATUS REPORT NUMBER SOLAR FACILITIES CERTIFIED FOR THE DISTRICT AND PJM TO DATE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(NOS ARE CUMULATIVE)</a:t>
            </a:r>
          </a:p>
        </p:txBody>
      </p:sp>
    </p:spTree>
    <p:extLst>
      <p:ext uri="{BB962C8B-B14F-4D97-AF65-F5344CB8AC3E}">
        <p14:creationId xmlns:p14="http://schemas.microsoft.com/office/powerpoint/2010/main" val="389690286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5CC8F5-CB45-4AF1-8AA9-3C62106CF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36" y="0"/>
            <a:ext cx="5334000" cy="6924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B8CE95-77EA-4337-A89D-BC64E708B2E8}"/>
              </a:ext>
            </a:extLst>
          </p:cNvPr>
          <p:cNvSpPr txBox="1"/>
          <p:nvPr/>
        </p:nvSpPr>
        <p:spPr>
          <a:xfrm>
            <a:off x="6683188" y="707585"/>
            <a:ext cx="39848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Renewable Energy Portfolio Standard (“RPS”) Act, established a minimum percentage of District electricity providers’ supply must be derived from renewable energy sources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014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783E-BADC-4000-BA94-78090A678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35644"/>
            <a:ext cx="91440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Delivery System Impacts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3D308-4800-45C2-9522-0D8CBA319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565" y="2093873"/>
            <a:ext cx="7772400" cy="4050792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DC PLUG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Capital Grid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Project Pipes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Transportation Electrification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93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8EB71-67EB-49AA-9E34-02F07280E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161" y="2812894"/>
            <a:ext cx="10590520" cy="1609344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Formal Case 1130 - Modernizing the Energy Delivery System for Increased Sustainability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34520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ED4F-951F-4D8D-A6F0-ED5B22EE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889" y="323204"/>
            <a:ext cx="9144000" cy="14859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MEDSIS VISION STATEMENT</a:t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FF4B1-0D82-4C95-8697-C8C229BD4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5" y="1405218"/>
            <a:ext cx="11223812" cy="48672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District of Columbia’s modern energy delivery system must be</a:t>
            </a:r>
          </a:p>
          <a:p>
            <a:pPr lvl="1">
              <a:lnSpc>
                <a:spcPct val="11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Sustainable,</a:t>
            </a:r>
          </a:p>
          <a:p>
            <a:pPr lvl="1">
              <a:lnSpc>
                <a:spcPct val="11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Well-planned, </a:t>
            </a:r>
          </a:p>
          <a:p>
            <a:pPr lvl="1">
              <a:lnSpc>
                <a:spcPct val="11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Encourage distributed energy resources, and</a:t>
            </a:r>
          </a:p>
          <a:p>
            <a:pPr lvl="1">
              <a:lnSpc>
                <a:spcPct val="11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Preserve the financial health of the energy utilities in a manner that results in an energy delivery system that is</a:t>
            </a:r>
          </a:p>
          <a:p>
            <a:pPr lvl="2">
              <a:lnSpc>
                <a:spcPct val="11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 and reliable,</a:t>
            </a:r>
          </a:p>
          <a:p>
            <a:pPr lvl="2">
              <a:lnSpc>
                <a:spcPct val="11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Secure,</a:t>
            </a:r>
          </a:p>
          <a:p>
            <a:pPr lvl="2">
              <a:lnSpc>
                <a:spcPct val="11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Affordable,</a:t>
            </a:r>
          </a:p>
          <a:p>
            <a:pPr lvl="2">
              <a:lnSpc>
                <a:spcPct val="11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Interactive, and</a:t>
            </a:r>
          </a:p>
          <a:p>
            <a:pPr lvl="2">
              <a:lnSpc>
                <a:spcPct val="11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Non-discriminatory</a:t>
            </a:r>
          </a:p>
          <a:p>
            <a:pPr lvl="1"/>
            <a:endParaRPr lang="en-US" dirty="0">
              <a:solidFill>
                <a:srgbClr val="000000"/>
              </a:solidFill>
              <a:ea typeface="Calibri" panose="020F0502020204030204" pitchFamily="34" charset="0"/>
              <a:cs typeface="Symbol" panose="05050102010706020507" pitchFamily="18" charset="2"/>
            </a:endParaRPr>
          </a:p>
          <a:p>
            <a:endParaRPr lang="en-US" dirty="0"/>
          </a:p>
        </p:txBody>
      </p:sp>
      <p:pic>
        <p:nvPicPr>
          <p:cNvPr id="1026" name="Picture 2" descr="https://dcpsc.org/getmedia/78956a5e-e15a-4c13-b4af-7d1a00d837fd/MEDSISBRAND_2.aspx?width=260&amp;height=260">
            <a:extLst>
              <a:ext uri="{FF2B5EF4-FFF2-40B4-BE49-F238E27FC236}">
                <a16:creationId xmlns:a16="http://schemas.microsoft.com/office/drawing/2014/main" id="{D20E03E3-3685-4DC6-9CA5-17EAE4888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677" y="323204"/>
            <a:ext cx="981776" cy="98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012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8DAD-35B0-4A02-8EE1-58F2BA504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04" y="588896"/>
            <a:ext cx="1065359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MEDSIS WORKING GROUPS</a:t>
            </a:r>
            <a:br>
              <a:rPr lang="en-US" b="1" dirty="0">
                <a:solidFill>
                  <a:srgbClr val="000000"/>
                </a:solidFill>
                <a:ea typeface="Calibri" panose="020F0502020204030204" pitchFamily="34" charset="0"/>
                <a:cs typeface="Symbol" panose="05050102010706020507" pitchFamily="18" charset="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8E2D9-CFD3-4477-8366-24B3DD536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875" y="1766261"/>
            <a:ext cx="8716735" cy="4050792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WG 1: Data and Information Access and Alignment</a:t>
            </a: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WG2: Non-wire Alternatives to Grid Investments</a:t>
            </a: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WG3: Future Rate Design </a:t>
            </a: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WG4: Customer Impact </a:t>
            </a: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WG5: Microgrids </a:t>
            </a: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WG6: Pilot Projects </a:t>
            </a:r>
          </a:p>
          <a:p>
            <a:pPr marL="530352" lvl="1" indent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93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1B5D6-A686-4A30-BC39-CE6632FC5C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12894" y="1880441"/>
            <a:ext cx="7772400" cy="4051300"/>
          </a:xfrm>
        </p:spPr>
        <p:txBody>
          <a:bodyPr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Who is a Generator?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Who is a Distributor?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Who is a Consumer?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4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1154</TotalTime>
  <Words>305</Words>
  <Application>Microsoft Macintosh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Rockwell</vt:lpstr>
      <vt:lpstr>Rockwell Condensed</vt:lpstr>
      <vt:lpstr>Rockwell Extra Bold</vt:lpstr>
      <vt:lpstr>Symbol</vt:lpstr>
      <vt:lpstr>Wingdings</vt:lpstr>
      <vt:lpstr>Wood Type</vt:lpstr>
      <vt:lpstr>  PJM Footprint ROundtable</vt:lpstr>
      <vt:lpstr>DC PSC Interests and Initiatives  </vt:lpstr>
      <vt:lpstr>PowerPoint Presentation</vt:lpstr>
      <vt:lpstr>PowerPoint Presentation</vt:lpstr>
      <vt:lpstr>Delivery System Impacts </vt:lpstr>
      <vt:lpstr>Formal Case 1130 - Modernizing the Energy Delivery System for Increased Sustainability </vt:lpstr>
      <vt:lpstr>MEDSIS VISION STATEMENT </vt:lpstr>
      <vt:lpstr>MEDSIS WORKING GROUPS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PJM Footprint Roundtable</dc:title>
  <dc:creator>Newkirk, Wendy (PSC)</dc:creator>
  <cp:lastModifiedBy>Susan Rivo</cp:lastModifiedBy>
  <cp:revision>20</cp:revision>
  <dcterms:created xsi:type="dcterms:W3CDTF">2017-09-21T19:11:46Z</dcterms:created>
  <dcterms:modified xsi:type="dcterms:W3CDTF">2018-11-28T20:47:49Z</dcterms:modified>
</cp:coreProperties>
</file>